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3" r:id="rId4"/>
    <p:sldId id="263" r:id="rId5"/>
    <p:sldId id="257" r:id="rId6"/>
    <p:sldId id="258" r:id="rId7"/>
    <p:sldId id="261" r:id="rId8"/>
    <p:sldId id="259" r:id="rId9"/>
    <p:sldId id="260" r:id="rId10"/>
    <p:sldId id="264" r:id="rId11"/>
    <p:sldId id="266" r:id="rId12"/>
    <p:sldId id="262" r:id="rId13"/>
    <p:sldId id="267" r:id="rId14"/>
    <p:sldId id="268" r:id="rId15"/>
    <p:sldId id="269" r:id="rId16"/>
    <p:sldId id="271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8DA2-4D1D-4DFE-9C78-55F816F9AFA6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830E-194B-417A-A369-E3FF15984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8DA2-4D1D-4DFE-9C78-55F816F9AFA6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830E-194B-417A-A369-E3FF15984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8DA2-4D1D-4DFE-9C78-55F816F9AFA6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830E-194B-417A-A369-E3FF15984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8DA2-4D1D-4DFE-9C78-55F816F9AFA6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830E-194B-417A-A369-E3FF15984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8DA2-4D1D-4DFE-9C78-55F816F9AFA6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830E-194B-417A-A369-E3FF15984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8DA2-4D1D-4DFE-9C78-55F816F9AFA6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830E-194B-417A-A369-E3FF15984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8DA2-4D1D-4DFE-9C78-55F816F9AFA6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830E-194B-417A-A369-E3FF15984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8DA2-4D1D-4DFE-9C78-55F816F9AFA6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830E-194B-417A-A369-E3FF15984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8DA2-4D1D-4DFE-9C78-55F816F9AFA6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830E-194B-417A-A369-E3FF159847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8DA2-4D1D-4DFE-9C78-55F816F9AFA6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27830E-194B-417A-A369-E3FF159847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18DA2-4D1D-4DFE-9C78-55F816F9AFA6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27830E-194B-417A-A369-E3FF159847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5D27830E-194B-417A-A369-E3FF1598476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A718DA2-4D1D-4DFE-9C78-55F816F9AFA6}" type="datetimeFigureOut">
              <a:rPr lang="en-US" smtClean="0"/>
              <a:pPr/>
              <a:t>8/17/2014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Basic SQL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Data Manipulation Language (DML) for Inserting, Modifying, Querying, and Deleting Data.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SELECT * FROM Customers</a:t>
            </a:r>
            <a:br>
              <a:rPr lang="en-US" sz="2800" dirty="0" smtClean="0"/>
            </a:br>
            <a:r>
              <a:rPr lang="en-US" sz="2800" b="1" dirty="0" smtClean="0"/>
              <a:t>WHERE</a:t>
            </a:r>
            <a:r>
              <a:rPr lang="en-US" sz="2800" dirty="0" smtClean="0"/>
              <a:t> Country='Germany'</a:t>
            </a:r>
            <a:br>
              <a:rPr lang="en-US" sz="2800" dirty="0" smtClean="0"/>
            </a:br>
            <a:r>
              <a:rPr lang="en-US" sz="2800" b="1" dirty="0" smtClean="0"/>
              <a:t>AND</a:t>
            </a:r>
            <a:r>
              <a:rPr lang="en-US" sz="2800" dirty="0" smtClean="0"/>
              <a:t> City='Berlin'; </a:t>
            </a:r>
          </a:p>
          <a:p>
            <a:r>
              <a:rPr lang="en-US" sz="2800" dirty="0" smtClean="0"/>
              <a:t>SELECT * FROM Customers</a:t>
            </a:r>
            <a:br>
              <a:rPr lang="en-US" sz="2800" dirty="0" smtClean="0"/>
            </a:br>
            <a:r>
              <a:rPr lang="en-US" sz="2800" b="1" dirty="0" smtClean="0"/>
              <a:t>WHERE</a:t>
            </a:r>
            <a:r>
              <a:rPr lang="en-US" sz="2800" dirty="0" smtClean="0"/>
              <a:t> City='Berlin'</a:t>
            </a:r>
            <a:br>
              <a:rPr lang="en-US" sz="2800" dirty="0" smtClean="0"/>
            </a:br>
            <a:r>
              <a:rPr lang="en-US" sz="2800" b="1" dirty="0" smtClean="0"/>
              <a:t>OR</a:t>
            </a:r>
            <a:r>
              <a:rPr lang="en-US" sz="2800" dirty="0" smtClean="0"/>
              <a:t> City='</a:t>
            </a:r>
            <a:r>
              <a:rPr lang="en-US" sz="2800" dirty="0" err="1" smtClean="0"/>
              <a:t>München</a:t>
            </a:r>
            <a:r>
              <a:rPr lang="en-US" sz="2800" dirty="0" smtClean="0"/>
              <a:t>'; </a:t>
            </a:r>
          </a:p>
          <a:p>
            <a:r>
              <a:rPr lang="en-US" sz="2800" dirty="0" smtClean="0"/>
              <a:t>SELECT * FROM Customers</a:t>
            </a:r>
            <a:br>
              <a:rPr lang="en-US" sz="2800" dirty="0" smtClean="0"/>
            </a:br>
            <a:r>
              <a:rPr lang="en-US" sz="2800" b="1" dirty="0" smtClean="0"/>
              <a:t>WHERE</a:t>
            </a:r>
            <a:r>
              <a:rPr lang="en-US" sz="2800" dirty="0" smtClean="0"/>
              <a:t> Country='Germany'</a:t>
            </a:r>
            <a:br>
              <a:rPr lang="en-US" sz="2800" dirty="0" smtClean="0"/>
            </a:br>
            <a:r>
              <a:rPr lang="en-US" sz="2800" b="1" dirty="0" smtClean="0"/>
              <a:t>AND</a:t>
            </a:r>
            <a:r>
              <a:rPr lang="en-US" sz="2800" dirty="0" smtClean="0"/>
              <a:t> (City='Berlin' </a:t>
            </a:r>
            <a:r>
              <a:rPr lang="en-US" sz="2800" b="1" dirty="0" smtClean="0"/>
              <a:t>OR</a:t>
            </a:r>
            <a:r>
              <a:rPr lang="en-US" sz="2800" dirty="0" smtClean="0"/>
              <a:t> City='</a:t>
            </a:r>
            <a:r>
              <a:rPr lang="en-US" sz="2800" dirty="0" err="1" smtClean="0"/>
              <a:t>München</a:t>
            </a:r>
            <a:r>
              <a:rPr lang="en-US" sz="2800" dirty="0" smtClean="0"/>
              <a:t>');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Wildcards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620000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8333"/>
                <a:gridCol w="52916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Wildcard</a:t>
                      </a:r>
                      <a:endParaRPr lang="en-US" dirty="0"/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Meaning</a:t>
                      </a:r>
                      <a:endParaRPr lang="en-US" dirty="0"/>
                    </a:p>
                  </a:txBody>
                  <a:tcPr marL="84667" marR="8466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%</a:t>
                      </a:r>
                      <a:endParaRPr lang="en-US" dirty="0"/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Matches zero or more characters. Examples: </a:t>
                      </a:r>
                    </a:p>
                    <a:p>
                      <a:r>
                        <a:rPr lang="en-US" dirty="0" smtClean="0"/>
                        <a:t>WHERE City LIKE ‘</a:t>
                      </a:r>
                      <a:r>
                        <a:rPr lang="en-US" dirty="0" err="1" smtClean="0"/>
                        <a:t>Ber</a:t>
                      </a:r>
                      <a:r>
                        <a:rPr lang="en-US" dirty="0" smtClean="0"/>
                        <a:t>%‘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WHERE City LIKE '%</a:t>
                      </a:r>
                      <a:r>
                        <a:rPr lang="en-US" dirty="0" err="1" smtClean="0"/>
                        <a:t>es</a:t>
                      </a:r>
                      <a:r>
                        <a:rPr lang="en-US" dirty="0" smtClean="0"/>
                        <a:t>%'</a:t>
                      </a:r>
                      <a:endParaRPr lang="en-US" dirty="0"/>
                    </a:p>
                  </a:txBody>
                  <a:tcPr marL="84667" marR="8466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_</a:t>
                      </a:r>
                      <a:endParaRPr lang="en-US" dirty="0"/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Matches a single character.</a:t>
                      </a:r>
                      <a:r>
                        <a:rPr lang="en-US" baseline="0" dirty="0" smtClean="0"/>
                        <a:t> Example, </a:t>
                      </a:r>
                    </a:p>
                    <a:p>
                      <a:r>
                        <a:rPr lang="en-US" dirty="0" smtClean="0"/>
                        <a:t>WHERE City LIKE ‘_</a:t>
                      </a:r>
                      <a:r>
                        <a:rPr lang="en-US" dirty="0" err="1" smtClean="0"/>
                        <a:t>erlin</a:t>
                      </a:r>
                      <a:r>
                        <a:rPr lang="en-US" dirty="0" smtClean="0"/>
                        <a:t>'</a:t>
                      </a:r>
                      <a:endParaRPr lang="en-US" dirty="0"/>
                    </a:p>
                  </a:txBody>
                  <a:tcPr marL="84667" marR="8466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[</a:t>
                      </a:r>
                      <a:r>
                        <a:rPr lang="en-US" dirty="0" err="1" smtClean="0"/>
                        <a:t>charlist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Sets and ranges to match. Example: any city starting with 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b, s, or p:</a:t>
                      </a:r>
                    </a:p>
                    <a:p>
                      <a:r>
                        <a:rPr lang="en-US" dirty="0" smtClean="0"/>
                        <a:t>WHERE City LIKE '[</a:t>
                      </a:r>
                      <a:r>
                        <a:rPr lang="en-US" dirty="0" err="1" smtClean="0"/>
                        <a:t>bsp</a:t>
                      </a:r>
                      <a:r>
                        <a:rPr lang="en-US" dirty="0" smtClean="0"/>
                        <a:t>]%'</a:t>
                      </a:r>
                      <a:endParaRPr lang="en-US" dirty="0"/>
                    </a:p>
                  </a:txBody>
                  <a:tcPr marL="84667" marR="8466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[^</a:t>
                      </a:r>
                      <a:r>
                        <a:rPr lang="en-US" dirty="0" err="1" smtClean="0"/>
                        <a:t>charlist</a:t>
                      </a:r>
                      <a:r>
                        <a:rPr lang="en-US" dirty="0" smtClean="0"/>
                        <a:t>] or [!</a:t>
                      </a:r>
                      <a:r>
                        <a:rPr lang="en-US" dirty="0" err="1" smtClean="0"/>
                        <a:t>charlist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Sets and ranges to exclude. Example: any city NOT starting with b, s, or p:</a:t>
                      </a:r>
                    </a:p>
                    <a:p>
                      <a:r>
                        <a:rPr lang="en-US" dirty="0" smtClean="0"/>
                        <a:t>WHERE City LIKE '[!</a:t>
                      </a:r>
                      <a:r>
                        <a:rPr lang="en-US" dirty="0" err="1" smtClean="0"/>
                        <a:t>bsp</a:t>
                      </a:r>
                      <a:r>
                        <a:rPr lang="en-US" dirty="0" smtClean="0"/>
                        <a:t>]%’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 Or:</a:t>
                      </a:r>
                    </a:p>
                    <a:p>
                      <a:r>
                        <a:rPr lang="en-US" dirty="0" smtClean="0"/>
                        <a:t>WHERE City NOT LIKE ‘[</a:t>
                      </a:r>
                      <a:r>
                        <a:rPr lang="en-US" dirty="0" err="1" smtClean="0"/>
                        <a:t>bsp</a:t>
                      </a:r>
                      <a:r>
                        <a:rPr lang="en-US" dirty="0" smtClean="0"/>
                        <a:t>]%‘</a:t>
                      </a:r>
                    </a:p>
                  </a:txBody>
                  <a:tcPr marL="84667" marR="84667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BY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Rows returned are sorted by column, according to the collation sequence for the column’s </a:t>
            </a:r>
            <a:r>
              <a:rPr lang="en-US" sz="2400" dirty="0" err="1" smtClean="0"/>
              <a:t>datatype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Example - Orders the rows by last name, and sub-orders by first name:</a:t>
            </a:r>
          </a:p>
          <a:p>
            <a:pPr lvl="1"/>
            <a:r>
              <a:rPr lang="en-US" sz="2400" dirty="0" smtClean="0"/>
              <a:t>SELECT </a:t>
            </a:r>
            <a:r>
              <a:rPr lang="en-US" sz="2400" dirty="0" err="1" smtClean="0"/>
              <a:t>first_name</a:t>
            </a:r>
            <a:r>
              <a:rPr lang="en-US" sz="2400" dirty="0" smtClean="0"/>
              <a:t>, </a:t>
            </a:r>
            <a:r>
              <a:rPr lang="en-US" sz="2400" dirty="0" err="1" smtClean="0"/>
              <a:t>last_name</a:t>
            </a:r>
            <a:r>
              <a:rPr lang="en-US" sz="2400" dirty="0" smtClean="0"/>
              <a:t>,</a:t>
            </a:r>
            <a:br>
              <a:rPr lang="en-US" sz="2400" dirty="0" smtClean="0"/>
            </a:br>
            <a:r>
              <a:rPr lang="en-US" sz="2400" dirty="0" smtClean="0"/>
              <a:t>FROM Student</a:t>
            </a:r>
            <a:br>
              <a:rPr lang="en-US" sz="2400" dirty="0" smtClean="0"/>
            </a:br>
            <a:r>
              <a:rPr lang="en-US" sz="2400" dirty="0" smtClean="0"/>
              <a:t>ORDER BY </a:t>
            </a:r>
            <a:r>
              <a:rPr lang="en-US" sz="2400" dirty="0" err="1" smtClean="0"/>
              <a:t>last_name</a:t>
            </a:r>
            <a:r>
              <a:rPr lang="en-US" sz="2400" dirty="0" smtClean="0"/>
              <a:t>, </a:t>
            </a:r>
            <a:r>
              <a:rPr lang="en-US" sz="2400" dirty="0" err="1" smtClean="0"/>
              <a:t>first_name</a:t>
            </a:r>
            <a:r>
              <a:rPr lang="en-US" sz="2400" dirty="0" smtClean="0"/>
              <a:t>;</a:t>
            </a:r>
          </a:p>
          <a:p>
            <a:r>
              <a:rPr lang="en-US" sz="2400" dirty="0" smtClean="0"/>
              <a:t>By default, ORDER BY is Ascending. However:</a:t>
            </a:r>
            <a:br>
              <a:rPr lang="en-US" sz="2400" dirty="0" smtClean="0"/>
            </a:br>
            <a:r>
              <a:rPr lang="en-US" sz="2400" b="1" dirty="0" smtClean="0"/>
              <a:t>ORDER BY </a:t>
            </a:r>
            <a:r>
              <a:rPr lang="en-US" sz="2400" dirty="0" err="1" smtClean="0"/>
              <a:t>last_name</a:t>
            </a:r>
            <a:r>
              <a:rPr lang="en-US" sz="2400" dirty="0" smtClean="0"/>
              <a:t> [</a:t>
            </a:r>
            <a:r>
              <a:rPr lang="en-US" sz="2400" b="1" dirty="0" smtClean="0"/>
              <a:t>ASC</a:t>
            </a:r>
            <a:r>
              <a:rPr lang="en-US" sz="2400" dirty="0" smtClean="0"/>
              <a:t> | </a:t>
            </a:r>
            <a:r>
              <a:rPr lang="en-US" sz="2400" b="1" dirty="0" smtClean="0"/>
              <a:t>DESC</a:t>
            </a:r>
            <a:r>
              <a:rPr lang="en-US" sz="2400" dirty="0" smtClean="0"/>
              <a:t>]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Sometimes multiple tables may have a column by the same name, or you want to use a more descriptive name.</a:t>
            </a:r>
          </a:p>
          <a:p>
            <a:r>
              <a:rPr lang="en-US" sz="2400" dirty="0" smtClean="0"/>
              <a:t>Example, both a Student table and an Instructor table can have a `Name` column.</a:t>
            </a:r>
          </a:p>
          <a:p>
            <a:r>
              <a:rPr lang="en-US" sz="2400" dirty="0" smtClean="0"/>
              <a:t>SELECT </a:t>
            </a:r>
            <a:r>
              <a:rPr lang="en-US" sz="2400" i="1" dirty="0" err="1" smtClean="0"/>
              <a:t>column_name</a:t>
            </a:r>
            <a:r>
              <a:rPr lang="en-US" sz="2400" dirty="0" smtClean="0"/>
              <a:t> </a:t>
            </a:r>
            <a:r>
              <a:rPr lang="en-US" sz="2400" b="1" dirty="0" smtClean="0"/>
              <a:t>AS</a:t>
            </a:r>
            <a:r>
              <a:rPr lang="en-US" sz="2400" dirty="0" smtClean="0"/>
              <a:t> </a:t>
            </a:r>
            <a:r>
              <a:rPr lang="en-US" sz="2400" i="1" dirty="0" err="1" smtClean="0"/>
              <a:t>alias_name</a:t>
            </a:r>
            <a:endParaRPr lang="en-US" sz="2400" i="1" dirty="0" smtClean="0"/>
          </a:p>
          <a:p>
            <a:r>
              <a:rPr lang="en-US" sz="2400" dirty="0" smtClean="0"/>
              <a:t>The alias is valid for that SELECT statement. It does not permanently alter the column name.</a:t>
            </a:r>
          </a:p>
          <a:p>
            <a:r>
              <a:rPr lang="en-US" sz="2400" dirty="0" smtClean="0"/>
              <a:t>Aliases can be applied to columns or tables.</a:t>
            </a:r>
            <a:endParaRPr 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keyword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default, text is not case sensitive. For example:</a:t>
            </a:r>
            <a:br>
              <a:rPr lang="en-US" dirty="0" smtClean="0"/>
            </a:b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WHERE city LIKE ‘Berlin’;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Will accept both “Berlin” and “berlin” and “</a:t>
            </a:r>
            <a:r>
              <a:rPr lang="en-US" dirty="0" err="1" smtClean="0"/>
              <a:t>beRLin</a:t>
            </a:r>
            <a:r>
              <a:rPr lang="en-US" dirty="0" smtClean="0"/>
              <a:t>”.</a:t>
            </a:r>
          </a:p>
          <a:p>
            <a:r>
              <a:rPr lang="en-US" dirty="0" smtClean="0"/>
              <a:t>For a case sensitive match:</a:t>
            </a:r>
            <a:br>
              <a:rPr lang="en-US" dirty="0" smtClean="0"/>
            </a:b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WHERE city LIKE </a:t>
            </a:r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BINARY ‘Berlin</a:t>
            </a:r>
            <a:r>
              <a:rPr 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’;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98606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 clause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Places a limit on the number of rows returned.</a:t>
            </a:r>
          </a:p>
          <a:p>
            <a:r>
              <a:rPr lang="en-US" sz="2400" dirty="0" smtClean="0"/>
              <a:t>LIMIT 0,10</a:t>
            </a:r>
          </a:p>
          <a:p>
            <a:pPr lvl="1"/>
            <a:r>
              <a:rPr lang="en-US" sz="2400" dirty="0" smtClean="0"/>
              <a:t>Returns first 10 rows</a:t>
            </a:r>
          </a:p>
          <a:p>
            <a:r>
              <a:rPr lang="en-US" sz="2400" dirty="0" smtClean="0"/>
              <a:t>LIMIT 5,10</a:t>
            </a:r>
          </a:p>
          <a:p>
            <a:pPr lvl="1"/>
            <a:r>
              <a:rPr lang="en-US" sz="2400" dirty="0" smtClean="0"/>
              <a:t>Returns 10 rows beginning with the 6</a:t>
            </a:r>
            <a:r>
              <a:rPr lang="en-US" sz="2400" baseline="30000" dirty="0" smtClean="0"/>
              <a:t>th</a:t>
            </a:r>
            <a:r>
              <a:rPr lang="en-US" baseline="30000" dirty="0" smtClean="0"/>
              <a:t/>
            </a:r>
            <a:br>
              <a:rPr lang="en-US" baseline="30000" dirty="0" smtClean="0"/>
            </a:br>
            <a:endParaRPr lang="en-US" dirty="0" smtClean="0"/>
          </a:p>
          <a:p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SELECT *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alp_inventory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WHERE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alp_color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LIKE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"Red " LIMIT 2 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30;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956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Sub-Queries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Any place that a value can go, a sub-query can be used to obtain that value.</a:t>
            </a:r>
          </a:p>
          <a:p>
            <a:r>
              <a:rPr lang="en-US" sz="2400" dirty="0" smtClean="0"/>
              <a:t>Example: in the River’s End database, list </a:t>
            </a:r>
            <a:r>
              <a:rPr lang="en-US" sz="2400" dirty="0"/>
              <a:t>all books published by </a:t>
            </a:r>
            <a:r>
              <a:rPr lang="en-US" sz="2400" dirty="0" err="1"/>
              <a:t>Arkham</a:t>
            </a:r>
            <a:r>
              <a:rPr lang="en-US" sz="2400" dirty="0"/>
              <a:t> House Publishers.</a:t>
            </a:r>
          </a:p>
          <a:p>
            <a:r>
              <a:rPr lang="en-US" sz="2400" dirty="0"/>
              <a:t>SELECT title, </a:t>
            </a:r>
            <a:r>
              <a:rPr lang="en-US" sz="2400" dirty="0" smtClean="0"/>
              <a:t>name</a:t>
            </a:r>
            <a:br>
              <a:rPr lang="en-US" sz="2400" dirty="0" smtClean="0"/>
            </a:br>
            <a:r>
              <a:rPr lang="en-US" sz="2400" dirty="0" smtClean="0"/>
              <a:t>FROM </a:t>
            </a:r>
            <a:r>
              <a:rPr lang="en-US" sz="2400" dirty="0" err="1"/>
              <a:t>re_title</a:t>
            </a:r>
            <a:r>
              <a:rPr lang="en-US" sz="2400" dirty="0"/>
              <a:t>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WHERE </a:t>
            </a:r>
            <a:r>
              <a:rPr lang="en-US" sz="2400" dirty="0" err="1" smtClean="0"/>
              <a:t>re_title.pub_id</a:t>
            </a:r>
            <a:r>
              <a:rPr lang="en-US" sz="2400" dirty="0" smtClean="0"/>
              <a:t>  =</a:t>
            </a:r>
            <a:br>
              <a:rPr lang="en-US" sz="2400" dirty="0" smtClean="0"/>
            </a:br>
            <a:r>
              <a:rPr lang="en-US" sz="2400" dirty="0" smtClean="0"/>
              <a:t>   (SELECT </a:t>
            </a:r>
            <a:r>
              <a:rPr lang="en-US" sz="2400" dirty="0" err="1" smtClean="0"/>
              <a:t>pub_id</a:t>
            </a:r>
            <a:r>
              <a:rPr lang="en-US" sz="2400" dirty="0" smtClean="0"/>
              <a:t> FROM </a:t>
            </a:r>
            <a:r>
              <a:rPr lang="en-US" sz="2400" dirty="0" err="1" smtClean="0"/>
              <a:t>re_publisher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  WHERE </a:t>
            </a:r>
            <a:r>
              <a:rPr lang="en-US" sz="2400" dirty="0"/>
              <a:t>name LIKE "%</a:t>
            </a:r>
            <a:r>
              <a:rPr lang="en-US" sz="2400" dirty="0" err="1"/>
              <a:t>Arkham</a:t>
            </a:r>
            <a:r>
              <a:rPr lang="en-US" sz="2400" dirty="0" smtClean="0"/>
              <a:t>%");</a:t>
            </a:r>
            <a:br>
              <a:rPr lang="en-US" sz="2400" dirty="0" smtClean="0"/>
            </a:b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12161051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Using the River’s End database, perform the Simple Queries section.</a:t>
            </a:r>
            <a:br>
              <a:rPr lang="en-US" sz="2800" dirty="0" smtClean="0"/>
            </a:br>
            <a:r>
              <a:rPr lang="en-US" sz="2800" dirty="0" smtClean="0"/>
              <a:t>(ref QueryPractice-RiversEnd.docx)</a:t>
            </a:r>
            <a:endParaRPr 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1301717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Purpose of it all…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DDL is how we define and create tables.</a:t>
            </a:r>
          </a:p>
          <a:p>
            <a:r>
              <a:rPr lang="en-US" sz="2800" dirty="0" smtClean="0"/>
              <a:t>DML is how we insert, update, and delete data in tables.</a:t>
            </a:r>
          </a:p>
          <a:p>
            <a:r>
              <a:rPr lang="en-US" sz="2800" dirty="0" smtClean="0"/>
              <a:t>Queries are the reason why we did all that in the first place.</a:t>
            </a:r>
          </a:p>
          <a:p>
            <a:endParaRPr lang="en-US" sz="2800" dirty="0" smtClean="0"/>
          </a:p>
          <a:p>
            <a:pPr algn="ctr">
              <a:buNone/>
            </a:pPr>
            <a:r>
              <a:rPr lang="en-US" sz="2800" dirty="0" smtClean="0"/>
              <a:t>Information, so blindly stored, </a:t>
            </a:r>
            <a:br>
              <a:rPr lang="en-US" sz="2800" dirty="0" smtClean="0"/>
            </a:br>
            <a:r>
              <a:rPr lang="en-US" sz="2800" dirty="0" smtClean="0"/>
              <a:t>providing only the illusion of capability.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In-Class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“What I don’t know isn’t the problem – it’s what I don’t know that I don’t know.”</a:t>
            </a:r>
          </a:p>
          <a:p>
            <a:r>
              <a:rPr lang="en-US" sz="2800" dirty="0" smtClean="0"/>
              <a:t>As a user, write down some questions that you would like to ask </a:t>
            </a:r>
            <a:r>
              <a:rPr lang="en-US" sz="2800" dirty="0" smtClean="0"/>
              <a:t>the </a:t>
            </a:r>
            <a:r>
              <a:rPr lang="en-US" sz="2800" dirty="0" err="1" smtClean="0"/>
              <a:t>Northwoods</a:t>
            </a:r>
            <a:r>
              <a:rPr lang="en-US" sz="2800" dirty="0" smtClean="0"/>
              <a:t> </a:t>
            </a:r>
            <a:r>
              <a:rPr lang="en-US" sz="2800" dirty="0" smtClean="0"/>
              <a:t>database.</a:t>
            </a:r>
          </a:p>
          <a:p>
            <a:r>
              <a:rPr lang="en-US" sz="2800" dirty="0" smtClean="0"/>
              <a:t>Split into pairs, then ask each other your questions. Check your </a:t>
            </a:r>
            <a:r>
              <a:rPr lang="en-US" sz="2800" dirty="0" err="1" smtClean="0"/>
              <a:t>Northwoods</a:t>
            </a:r>
            <a:r>
              <a:rPr lang="en-US" sz="2800" dirty="0" smtClean="0"/>
              <a:t> ERD and tell your partner how you could answer their questions.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Query returns Rows from one or more tables.</a:t>
            </a:r>
          </a:p>
          <a:p>
            <a:r>
              <a:rPr lang="en-US" dirty="0" smtClean="0"/>
              <a:t>A Query can return 0, 1, or any number of Rows.</a:t>
            </a:r>
          </a:p>
          <a:p>
            <a:r>
              <a:rPr lang="en-US" dirty="0" smtClean="0"/>
              <a:t>Each Row will have 1 or more Columns.</a:t>
            </a:r>
          </a:p>
          <a:p>
            <a:r>
              <a:rPr lang="en-US" dirty="0" smtClean="0"/>
              <a:t>Each Row has the same Columns.</a:t>
            </a:r>
          </a:p>
          <a:p>
            <a:r>
              <a:rPr lang="en-US" dirty="0" smtClean="0"/>
              <a:t>A Query returns Rows in the order in which they were stored in the database, unless otherwise specified by an ORDER BY clause.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The SELECT statement is the command to query a table or view.</a:t>
            </a:r>
          </a:p>
          <a:p>
            <a:r>
              <a:rPr lang="en-US" dirty="0" smtClean="0"/>
              <a:t>SELECT has a basic structure, which never varies:</a:t>
            </a:r>
            <a:br>
              <a:rPr lang="en-US" dirty="0" smtClean="0"/>
            </a:br>
            <a:r>
              <a:rPr lang="en-US" dirty="0" smtClean="0"/>
              <a:t>	SELECT &lt;columns&gt;</a:t>
            </a:r>
            <a:br>
              <a:rPr lang="en-US" dirty="0" smtClean="0"/>
            </a:br>
            <a:r>
              <a:rPr lang="en-US" dirty="0" smtClean="0"/>
              <a:t>	FROM &lt;table names&gt;</a:t>
            </a:r>
            <a:br>
              <a:rPr lang="en-US" dirty="0" smtClean="0"/>
            </a:br>
            <a:r>
              <a:rPr lang="en-US" dirty="0" smtClean="0"/>
              <a:t>	WHERE &lt;conditions&gt;</a:t>
            </a:r>
            <a:br>
              <a:rPr lang="en-US" dirty="0" smtClean="0"/>
            </a:br>
            <a:r>
              <a:rPr lang="en-US" dirty="0" smtClean="0"/>
              <a:t>	ORDER BY &lt;sorting order&gt;</a:t>
            </a:r>
          </a:p>
          <a:p>
            <a:r>
              <a:rPr lang="en-US" dirty="0" smtClean="0"/>
              <a:t>Only SELECT and FROM are required.</a:t>
            </a:r>
            <a:br>
              <a:rPr lang="en-US" dirty="0" smtClean="0"/>
            </a:br>
            <a:r>
              <a:rPr lang="en-US" dirty="0" smtClean="0"/>
              <a:t>WHERE and ORDER BY are optional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* FROM Customer;</a:t>
            </a:r>
          </a:p>
          <a:p>
            <a:r>
              <a:rPr lang="en-US" dirty="0" smtClean="0"/>
              <a:t>SELECT </a:t>
            </a:r>
            <a:r>
              <a:rPr lang="en-US" dirty="0" err="1" smtClean="0"/>
              <a:t>first_name</a:t>
            </a:r>
            <a:r>
              <a:rPr lang="en-US" dirty="0" smtClean="0"/>
              <a:t>, </a:t>
            </a:r>
            <a:r>
              <a:rPr lang="en-US" dirty="0" err="1" smtClean="0"/>
              <a:t>last_name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FROM Customer;</a:t>
            </a:r>
          </a:p>
          <a:p>
            <a:r>
              <a:rPr lang="en-US" dirty="0" smtClean="0"/>
              <a:t>SELECT * FROM Items </a:t>
            </a:r>
            <a:br>
              <a:rPr lang="en-US" dirty="0" smtClean="0"/>
            </a:br>
            <a:r>
              <a:rPr lang="en-US" dirty="0" smtClean="0"/>
              <a:t>WHERE description LIKE '%Tree%';</a:t>
            </a:r>
          </a:p>
          <a:p>
            <a:r>
              <a:rPr lang="en-US" dirty="0" smtClean="0"/>
              <a:t>SELECT </a:t>
            </a:r>
            <a:r>
              <a:rPr lang="en-US" dirty="0" err="1" smtClean="0"/>
              <a:t>first_name</a:t>
            </a:r>
            <a:r>
              <a:rPr lang="en-US" dirty="0" smtClean="0"/>
              <a:t>, </a:t>
            </a:r>
            <a:r>
              <a:rPr lang="en-US" dirty="0" err="1" smtClean="0"/>
              <a:t>last_name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FROM Customer</a:t>
            </a:r>
            <a:br>
              <a:rPr lang="en-US" dirty="0" smtClean="0"/>
            </a:br>
            <a:r>
              <a:rPr lang="en-US" dirty="0" smtClean="0"/>
              <a:t>ORDER BY </a:t>
            </a:r>
            <a:r>
              <a:rPr lang="en-US" dirty="0" err="1" smtClean="0"/>
              <a:t>last_name</a:t>
            </a:r>
            <a:r>
              <a:rPr lang="en-US" dirty="0" smtClean="0"/>
              <a:t>;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DISTINCT Keyword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Sometimes duplicate data appears in multiple rows, such as a City name that can appear in many rows of a Student table. </a:t>
            </a:r>
          </a:p>
          <a:p>
            <a:r>
              <a:rPr lang="en-US" dirty="0" smtClean="0"/>
              <a:t>But - what if I only want to know which cities students are in, without the duplicates?</a:t>
            </a:r>
          </a:p>
          <a:p>
            <a:r>
              <a:rPr lang="en-US" dirty="0" smtClean="0"/>
              <a:t>SELECT </a:t>
            </a:r>
            <a:r>
              <a:rPr lang="en-US" b="1" dirty="0" smtClean="0"/>
              <a:t>DISTINCT</a:t>
            </a:r>
            <a:r>
              <a:rPr lang="en-US" dirty="0" smtClean="0"/>
              <a:t> city FROM Student;</a:t>
            </a:r>
            <a:br>
              <a:rPr lang="en-US" dirty="0" smtClean="0"/>
            </a:br>
            <a:r>
              <a:rPr lang="en-US" dirty="0" smtClean="0"/>
              <a:t>will return only the unique cities, rather than every row.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&lt;condition&gt;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is a filter, allowing us to retrieve only the data that meets the given conditions.</a:t>
            </a:r>
          </a:p>
          <a:p>
            <a:r>
              <a:rPr lang="en-US" dirty="0" smtClean="0"/>
              <a:t>SYNTAX:</a:t>
            </a:r>
          </a:p>
          <a:p>
            <a:pPr lvl="1"/>
            <a:r>
              <a:rPr lang="en-US" dirty="0" smtClean="0"/>
              <a:t>WHERE condition1 [AND | OR condition 2]</a:t>
            </a:r>
            <a:br>
              <a:rPr lang="en-US" dirty="0" smtClean="0"/>
            </a:br>
            <a:r>
              <a:rPr lang="en-US" dirty="0" smtClean="0"/>
              <a:t>[AND | OR condition 3] …</a:t>
            </a:r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SELECT * FROM Items </a:t>
            </a:r>
            <a:br>
              <a:rPr lang="en-US" dirty="0" smtClean="0"/>
            </a:br>
            <a:r>
              <a:rPr lang="en-US" dirty="0" smtClean="0"/>
              <a:t>WHERE description LIKE '%Tree%'</a:t>
            </a:r>
            <a:br>
              <a:rPr lang="en-US" dirty="0" smtClean="0"/>
            </a:br>
            <a:r>
              <a:rPr lang="en-US" dirty="0" smtClean="0"/>
              <a:t>AND price &lt;= 30;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Condition Operators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4527540"/>
              </p:ext>
            </p:extLst>
          </p:nvPr>
        </p:nvGraphicFramePr>
        <p:xfrm>
          <a:off x="381000" y="1219196"/>
          <a:ext cx="7772400" cy="5334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2526"/>
                <a:gridCol w="6069874"/>
              </a:tblGrid>
              <a:tr h="466923">
                <a:tc>
                  <a:txBody>
                    <a:bodyPr/>
                    <a:lstStyle/>
                    <a:p>
                      <a:r>
                        <a:rPr lang="en-US" dirty="0" smtClean="0"/>
                        <a:t>Operator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Purpose</a:t>
                      </a:r>
                      <a:endParaRPr lang="en-US" dirty="0"/>
                    </a:p>
                  </a:txBody>
                  <a:tcPr/>
                </a:tc>
              </a:tr>
              <a:tr h="466923">
                <a:tc>
                  <a:txBody>
                    <a:bodyPr/>
                    <a:lstStyle/>
                    <a:p>
                      <a:r>
                        <a:rPr lang="en-US" dirty="0" smtClean="0"/>
                        <a:t>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Equal</a:t>
                      </a:r>
                      <a:endParaRPr lang="en-US" dirty="0"/>
                    </a:p>
                  </a:txBody>
                  <a:tcPr/>
                </a:tc>
              </a:tr>
              <a:tr h="466923">
                <a:tc>
                  <a:txBody>
                    <a:bodyPr/>
                    <a:lstStyle/>
                    <a:p>
                      <a:r>
                        <a:rPr lang="en-US" dirty="0" smtClean="0"/>
                        <a:t>&lt;&gt;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Equal  (in some versions != is allowed.)</a:t>
                      </a:r>
                      <a:endParaRPr lang="en-US" dirty="0"/>
                    </a:p>
                  </a:txBody>
                  <a:tcPr/>
                </a:tc>
              </a:tr>
              <a:tr h="466923">
                <a:tc>
                  <a:txBody>
                    <a:bodyPr/>
                    <a:lstStyle/>
                    <a:p>
                      <a:r>
                        <a:rPr lang="en-US" dirty="0" smtClean="0"/>
                        <a:t>&gt;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Greater than</a:t>
                      </a:r>
                      <a:endParaRPr lang="en-US" dirty="0"/>
                    </a:p>
                  </a:txBody>
                  <a:tcPr/>
                </a:tc>
              </a:tr>
              <a:tr h="466923">
                <a:tc>
                  <a:txBody>
                    <a:bodyPr/>
                    <a:lstStyle/>
                    <a:p>
                      <a:r>
                        <a:rPr lang="en-US" dirty="0" smtClean="0"/>
                        <a:t>&lt;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Less than</a:t>
                      </a:r>
                      <a:endParaRPr lang="en-US" dirty="0"/>
                    </a:p>
                  </a:txBody>
                  <a:tcPr/>
                </a:tc>
              </a:tr>
              <a:tr h="466923">
                <a:tc>
                  <a:txBody>
                    <a:bodyPr/>
                    <a:lstStyle/>
                    <a:p>
                      <a:r>
                        <a:rPr lang="en-US" dirty="0" smtClean="0"/>
                        <a:t>&gt;=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Greater than or equal to</a:t>
                      </a:r>
                      <a:endParaRPr lang="en-US" dirty="0"/>
                    </a:p>
                  </a:txBody>
                  <a:tcPr/>
                </a:tc>
              </a:tr>
              <a:tr h="466923">
                <a:tc>
                  <a:txBody>
                    <a:bodyPr/>
                    <a:lstStyle/>
                    <a:p>
                      <a:r>
                        <a:rPr lang="en-US" dirty="0" smtClean="0"/>
                        <a:t>&lt;=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Less than or equal to</a:t>
                      </a:r>
                      <a:endParaRPr lang="en-US" dirty="0"/>
                    </a:p>
                  </a:txBody>
                  <a:tcPr/>
                </a:tc>
              </a:tr>
              <a:tr h="466923">
                <a:tc>
                  <a:txBody>
                    <a:bodyPr/>
                    <a:lstStyle/>
                    <a:p>
                      <a:r>
                        <a:rPr lang="en-US" dirty="0" smtClean="0"/>
                        <a:t>BETWEEN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Between an inclusive range. e.g. BETWEEN 3 AND 10</a:t>
                      </a:r>
                      <a:endParaRPr lang="en-US" dirty="0"/>
                    </a:p>
                  </a:txBody>
                  <a:tcPr/>
                </a:tc>
              </a:tr>
              <a:tr h="466923">
                <a:tc>
                  <a:txBody>
                    <a:bodyPr/>
                    <a:lstStyle/>
                    <a:p>
                      <a:r>
                        <a:rPr lang="en-US" dirty="0" smtClean="0"/>
                        <a:t>LIKE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Search for a string pattern</a:t>
                      </a:r>
                      <a:endParaRPr lang="en-US" dirty="0"/>
                    </a:p>
                  </a:txBody>
                  <a:tcPr/>
                </a:tc>
              </a:tr>
              <a:tr h="664772">
                <a:tc>
                  <a:txBody>
                    <a:bodyPr/>
                    <a:lstStyle/>
                    <a:p>
                      <a:r>
                        <a:rPr lang="en-US" dirty="0" smtClean="0"/>
                        <a:t>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Specifies multiple possible values for a column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SOME and ANY are synonyms.</a:t>
                      </a:r>
                      <a:endParaRPr lang="en-US" dirty="0"/>
                    </a:p>
                  </a:txBody>
                  <a:tcPr/>
                </a:tc>
              </a:tr>
              <a:tr h="466923">
                <a:tc>
                  <a:txBody>
                    <a:bodyPr/>
                    <a:lstStyle/>
                    <a:p>
                      <a:r>
                        <a:rPr lang="en-US" dirty="0" smtClean="0"/>
                        <a:t>NOT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Logical inverse</a:t>
                      </a:r>
                      <a:r>
                        <a:rPr lang="en-US" baseline="0" dirty="0" smtClean="0"/>
                        <a:t>.  e.g. WHERE NOT (column &lt; 10)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220</TotalTime>
  <Words>689</Words>
  <Application>Microsoft Office PowerPoint</Application>
  <PresentationFormat>On-screen Show (4:3)</PresentationFormat>
  <Paragraphs>107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Adjacency</vt:lpstr>
      <vt:lpstr>Basic SQL Review</vt:lpstr>
      <vt:lpstr>The Purpose of it all…</vt:lpstr>
      <vt:lpstr>In-Class Activity</vt:lpstr>
      <vt:lpstr>Querying Data</vt:lpstr>
      <vt:lpstr>SELECT Statement</vt:lpstr>
      <vt:lpstr>Example Queries</vt:lpstr>
      <vt:lpstr>DISTINCT Keyword</vt:lpstr>
      <vt:lpstr>WHERE &lt;condition&gt;</vt:lpstr>
      <vt:lpstr>WHERE Condition Operators</vt:lpstr>
      <vt:lpstr>WHERE Examples</vt:lpstr>
      <vt:lpstr>Wildcards</vt:lpstr>
      <vt:lpstr>ORDER BY</vt:lpstr>
      <vt:lpstr>ALIASES</vt:lpstr>
      <vt:lpstr>BINARY keyword</vt:lpstr>
      <vt:lpstr>LIMIT clause</vt:lpstr>
      <vt:lpstr>Sub-Queries</vt:lpstr>
      <vt:lpstr>Class Activity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SQL Review</dc:title>
  <dc:creator>John</dc:creator>
  <cp:lastModifiedBy>John</cp:lastModifiedBy>
  <cp:revision>36</cp:revision>
  <dcterms:created xsi:type="dcterms:W3CDTF">2014-06-13T15:18:09Z</dcterms:created>
  <dcterms:modified xsi:type="dcterms:W3CDTF">2014-08-17T13:45:38Z</dcterms:modified>
</cp:coreProperties>
</file>